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欢迎查阅晟通源2026年玻璃钢产品目录。我们是专业的玻璃钢（FRP）产品制造商，致力于为全球客户提供高品质、耐腐蚀、轻质高强的复合材料解决方案。本目录将详细介绍我们的主要产品系列和服务。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这是我们的玻璃钢塔器系列，主要用于气体吸收和净化。它具有高效、耐腐蚀、压降低、节能等优点。我们可以根据客户的工艺要求进行定制设计，广泛应用于烟气脱硫、废气处理和化工等领域。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我们的玻璃钢型材包括角钢、槽钢、圆管等多种形状。它们具有高强度、轻质、耐腐蚀、耐候性好等特点，易于切割和安装。广泛用于制作玻璃钢结构件、护栏、绝缘部件等。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We select high-quality resins (e.g., Orthophthalic, Isophthalic, Vinyl Ester) and fibers (e.g., E-glass, C-glass) as raw materials, with additives like UV inhibitors and flame retardants. Our products are widely used in Chemical, Water Treatment, Power, Construction, Municipal, and Transportation industries.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我们提供全面的OEM和定制服务。无论是根据您的图纸进行定制设计，还是定制颜色、印刷LOGO、配置附件，我们都能满足您的个性化需求。任何尺寸和厚度的产品我们都可以生产。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We offer flexible trade terms (EXW, FOB, CIF, CFR) and payment methods (T/T, L/C). We provide 1-5 years warranty, comprehensive technical support, and installation guidance. For confirmed quality issues, we commit to free replacement or repair. We also offer regular follow-up services to ensure your satisfaction.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感谢您的关注！如果您对我们的产品感兴趣或有任何疑问，请随时通过以上方式联系我们。我们期待与您建立长期的合作关系。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这是我们产品目录的目录页。您可以看到，我们将从公司简介、产品优势、产品系列、材质应用、定制服务、贸易条款和联系方式等七个方面，全面介绍我们的产品和服务。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是中国领先的玻璃钢产品制造商。凭借多年的经验，我们专业生产储罐、管道、格栅、冷却塔等各类玻璃钢产品。我们拥有先进的生产线、专业的研发团队和丰富的项目经验，致力于为客户提供可靠、耐用且高性价比的解决方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选择我们的玻璃钢产品有四大核心优势：首先，它具有优异的耐腐蚀性，适用于各种恶劣的化学环境。其次，产品轻质高强，便于运输和安装。第三，它具有良好的隔热和电绝缘性能。最后，我们的产品设计灵活，可以根据客户的具体需求进行定制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我们的产品系列非常广泛，主要包括玻璃钢储罐、管道、水箱、格栅、塔器和型材等。这些产品广泛应用于各个工业领域，能够满足不同客户的多样化需求。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这是我们的玻璃钢储罐系列。产品有立式和卧式两种类型，尺寸和容量均可定制。它们具有优异的耐腐蚀性，适用于化工、水处理、食品饮料等行业的各类介质储存。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Our FRP pipes offer high strength, lightweight construction, ultra-smooth inner walls for low flow resistance, and superior corrosion resistance. With flexible connection options, they are widely used in chemical transport, municipal water &amp; drainage, and power plant desulfurization systems.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这是我们的玻璃钢水箱。它采用模块化设计，安装便捷，可灵活扩展。我们提供食品级树脂选项，确保饮用水安全。产品重量轻、不生锈、不漏水，是生活供水、消防储水和工业用水的理想选择。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我们的玻璃钢格栅具有高强度、防滑、耐腐蚀、免维护等优点。它重量轻，安装方便，有多种尺寸和颜色可供选择。广泛应用于操作平台、走道、沟盖板、树篦子和楼梯踏步等。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0" Type="http://schemas.openxmlformats.org/officeDocument/2006/relationships/notesSlide" Target="../notesSlides/notesSlide12.xml"/><Relationship Id="rId2" Type="http://schemas.openxmlformats.org/officeDocument/2006/relationships/image" Target="../media/image40.svg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52.svg"/><Relationship Id="rId17" Type="http://schemas.openxmlformats.org/officeDocument/2006/relationships/image" Target="../media/image51.png"/><Relationship Id="rId16" Type="http://schemas.openxmlformats.org/officeDocument/2006/relationships/image" Target="../media/image30.svg"/><Relationship Id="rId15" Type="http://schemas.openxmlformats.org/officeDocument/2006/relationships/image" Target="../media/image29.png"/><Relationship Id="rId14" Type="http://schemas.openxmlformats.org/officeDocument/2006/relationships/image" Target="../media/image50.svg"/><Relationship Id="rId13" Type="http://schemas.openxmlformats.org/officeDocument/2006/relationships/image" Target="../media/image49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48.sv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34.svg"/><Relationship Id="rId7" Type="http://schemas.openxmlformats.org/officeDocument/2006/relationships/image" Target="../media/image3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0.svg"/><Relationship Id="rId1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8.svg"/><Relationship Id="rId7" Type="http://schemas.openxmlformats.org/officeDocument/2006/relationships/image" Target="../media/image67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74.svg"/><Relationship Id="rId15" Type="http://schemas.openxmlformats.org/officeDocument/2006/relationships/image" Target="../media/image73.png"/><Relationship Id="rId14" Type="http://schemas.openxmlformats.org/officeDocument/2006/relationships/image" Target="../media/image72.svg"/><Relationship Id="rId13" Type="http://schemas.openxmlformats.org/officeDocument/2006/relationships/image" Target="../media/image71.png"/><Relationship Id="rId12" Type="http://schemas.openxmlformats.org/officeDocument/2006/relationships/image" Target="../media/image70.svg"/><Relationship Id="rId11" Type="http://schemas.openxmlformats.org/officeDocument/2006/relationships/image" Target="../media/image69.png"/><Relationship Id="rId10" Type="http://schemas.openxmlformats.org/officeDocument/2006/relationships/image" Target="../media/image8.svg"/><Relationship Id="rId1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svg"/><Relationship Id="rId8" Type="http://schemas.openxmlformats.org/officeDocument/2006/relationships/image" Target="../media/image81.png"/><Relationship Id="rId7" Type="http://schemas.openxmlformats.org/officeDocument/2006/relationships/image" Target="../media/image80.svg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8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6.jpeg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30.svg"/><Relationship Id="rId11" Type="http://schemas.openxmlformats.org/officeDocument/2006/relationships/image" Target="../media/image29.png"/><Relationship Id="rId10" Type="http://schemas.openxmlformats.org/officeDocument/2006/relationships/image" Target="../media/image22.sv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6.svg"/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52000" y="0"/>
            <a:ext cx="2540000" cy="68580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6000" y="508000"/>
            <a:ext cx="1016000" cy="101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1016000" y="2032000"/>
            <a:ext cx="787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SHENGTONGYUAN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048000"/>
            <a:ext cx="787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PRODUCT CATALOG 2026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4953000"/>
            <a:ext cx="787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52525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Fiberglass Reinforced Plastic Products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0" y="5842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WhatsApp: </a:t>
            </a:r>
            <a:r>
              <a:rPr lang="en-US" sz="1200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+86 156 1080 1389</a:t>
            </a:r>
            <a:r>
              <a:rPr lang="en-US" sz="12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| Email: </a:t>
            </a:r>
            <a:r>
              <a:rPr lang="en-US" sz="12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sales@frpfty.com</a:t>
            </a:r>
            <a:r>
              <a:rPr lang="en-US" sz="12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| </a:t>
            </a:r>
            <a:r>
              <a:rPr lang="en-US" sz="12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www.</a:t>
            </a: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frpfty</a:t>
            </a:r>
            <a:r>
              <a:rPr lang="en-US" sz="12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.com</a:t>
            </a:r>
            <a:endParaRPr lang="en-US" sz="1200" b="0" i="0" u="none" strike="noStrike">
              <a:solidFill>
                <a:schemeClr val="tx1">
                  <a:lumMod val="95000"/>
                  <a:lumOff val="5000"/>
                </a:schemeClr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635000"/>
            <a:ext cx="914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Towers (Scrubbers)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4826000" cy="2286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032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41500" y="2032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KEY FEATURES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841500" y="2540000"/>
            <a:ext cx="393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High efficiency in gas absorption &amp; purification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Corrosion resistant to various flue gases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Low pressure drop, energy saving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Customizable design per process req.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4318000"/>
            <a:ext cx="4826000" cy="2032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4572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4572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INDUSTRIAL APPLICATIONS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5080000"/>
            <a:ext cx="3937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Flue gas desulfurization (FGD)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Waste gas treatment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Dust collection &amp; chemical industry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2631" b="2631"/>
          <a:stretch>
            <a:fillRect/>
          </a:stretch>
        </p:blipFill>
        <p:spPr>
          <a:xfrm>
            <a:off x="6223000" y="1778000"/>
            <a:ext cx="4953000" cy="457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Profiles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4826000" cy="2159000"/>
          </a:xfrm>
          <a:prstGeom prst="roundRect">
            <a:avLst>
              <a:gd name="adj" fmla="val 4705"/>
            </a:avLst>
          </a:prstGeom>
          <a:solidFill>
            <a:srgbClr val="F0F5FC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159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21336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KEY FEATURES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70000" y="2794000"/>
            <a:ext cx="431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High strength-to-weight ratio, making them durable yet easy to handle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Excellent resistance to corrosion and harsh weather conditions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Flexible and easy to cut, drill, and install on-site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Available in diverse structural shapes (Angle, Channel, Tube, I-beam)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4318000"/>
            <a:ext cx="4826000" cy="2159000"/>
          </a:xfrm>
          <a:prstGeom prst="roundRect">
            <a:avLst>
              <a:gd name="adj" fmla="val 4705"/>
            </a:avLst>
          </a:prstGeom>
          <a:solidFill>
            <a:srgbClr val="F0F5FC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4572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78000" y="45466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COMMON APPLICATIONS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70000" y="5207000"/>
            <a:ext cx="431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Construction of durable FRP structures, platforms, and support systems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Safety handrails, walkway barriers, and fencing for industrial sites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Electrical and thermal insulation components for power and telecom sectors</a:t>
            </a:r>
            <a:b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Bespoke FRP products for specialized engineering needs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5681" r="5681"/>
          <a:stretch>
            <a:fillRect/>
          </a:stretch>
        </p:blipFill>
        <p:spPr>
          <a:xfrm>
            <a:off x="6223000" y="1905000"/>
            <a:ext cx="4953000" cy="4191000"/>
          </a:xfrm>
          <a:prstGeom prst="roundRect">
            <a:avLst>
              <a:gd name="adj" fmla="val 2424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Material &amp; Application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4953000" cy="4318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320800" y="2082800"/>
            <a:ext cx="76200" cy="3048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549400" y="20320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Material Introduction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46200" y="29464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55800" y="28956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0F172A"/>
                </a:solidFill>
                <a:latin typeface="Noto Sans SC"/>
                <a:ea typeface="Noto Sans SC"/>
                <a:cs typeface="Noto Sans SC"/>
                <a:sym typeface="Noto Sans SC"/>
              </a:rPr>
              <a:t>Resins</a:t>
            </a:r>
            <a:r>
              <a:rPr lang="en-US" sz="12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- Orthophthalic, Isophthalic, Vinyl Ester resins for different corrosion resistance.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200" y="40894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55800" y="40386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0F172A"/>
                </a:solidFill>
                <a:latin typeface="Noto Sans SC"/>
                <a:ea typeface="Noto Sans SC"/>
                <a:cs typeface="Noto Sans SC"/>
                <a:sym typeface="Noto Sans SC"/>
              </a:rPr>
              <a:t>Fibers</a:t>
            </a:r>
            <a:r>
              <a:rPr lang="en-US" sz="12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- E-glass, C-glass, S-glass fibers for different strength &amp; performance.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6200" y="52324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955800" y="5207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0F172A"/>
                </a:solidFill>
                <a:latin typeface="Noto Sans SC"/>
                <a:ea typeface="Noto Sans SC"/>
                <a:cs typeface="Noto Sans SC"/>
                <a:sym typeface="Noto Sans SC"/>
              </a:rPr>
              <a:t>Additives</a:t>
            </a:r>
            <a:r>
              <a:rPr lang="en-US" sz="12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- UV inhibitors, fire retardants, etc.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223000" y="1778000"/>
            <a:ext cx="4953000" cy="4318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6527800" y="2082800"/>
            <a:ext cx="76200" cy="3048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756400" y="20320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Application Industries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502400" y="29210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400" y="3111500"/>
            <a:ext cx="279400" cy="279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85000" y="30734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Chemical</a:t>
            </a:r>
            <a:b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Industry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102600" y="29210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9600" y="3111500"/>
            <a:ext cx="279400" cy="279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585200" y="30734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Water</a:t>
            </a:r>
            <a:b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Treatment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702800" y="29210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4400" y="3111500"/>
            <a:ext cx="279400" cy="279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10160000" y="30734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Power</a:t>
            </a:r>
            <a:b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Generation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502400" y="43815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9400" y="4572000"/>
            <a:ext cx="279400" cy="279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6985000" y="45339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Const.</a:t>
            </a:r>
            <a:b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&amp; Arch.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8102600" y="43815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29600" y="4572000"/>
            <a:ext cx="279400" cy="2794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8585200" y="45339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Municipal</a:t>
            </a:r>
            <a:b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Eng.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9702800" y="4381500"/>
            <a:ext cx="14732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04400" y="4572000"/>
            <a:ext cx="279400" cy="2794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0160000" y="45339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Trans-</a:t>
            </a:r>
            <a:b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port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OEM &amp; Custom Service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2032000"/>
            <a:ext cx="1828800" cy="4064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032000"/>
            <a:ext cx="18288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49400" y="2540000"/>
            <a:ext cx="762000" cy="762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3683000"/>
            <a:ext cx="1828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Custom Design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168400" y="4572000"/>
            <a:ext cx="152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According to your drawings and technical requirements.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149600" y="2032000"/>
            <a:ext cx="1828800" cy="4064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3149600" y="2032000"/>
            <a:ext cx="18288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3000" y="2540000"/>
            <a:ext cx="762000" cy="762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149600" y="3683000"/>
            <a:ext cx="1828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Color Custom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302000" y="4572000"/>
            <a:ext cx="152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Custom RAL colors available to match your brand.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83200" y="2032000"/>
            <a:ext cx="1828800" cy="4064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283200" y="2032000"/>
            <a:ext cx="18288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6600" y="2540000"/>
            <a:ext cx="762000" cy="762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5283200" y="3683000"/>
            <a:ext cx="1828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Logo Printing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435600" y="4572000"/>
            <a:ext cx="152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Print your company logo on the products.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416800" y="2032000"/>
            <a:ext cx="1828800" cy="4064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7416800" y="2032000"/>
            <a:ext cx="18288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0200" y="2540000"/>
            <a:ext cx="762000" cy="762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416800" y="3683000"/>
            <a:ext cx="1828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Accessories Custom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569200" y="4572000"/>
            <a:ext cx="152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Customize nozzles, flanges, ladders, and other parts.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550400" y="2032000"/>
            <a:ext cx="1828800" cy="4064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550400" y="2032000"/>
            <a:ext cx="18288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3800" y="2540000"/>
            <a:ext cx="762000" cy="762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9550400" y="3683000"/>
            <a:ext cx="1828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1182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Size Custom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9702800" y="4572000"/>
            <a:ext cx="152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Any size and thickness can be manufactured.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Trade Terms &amp; After-sales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4953000" cy="4191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49530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397000" y="22860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TRADE TERMS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22400" y="32004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05000" y="31496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Port: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Qingdao / Shanghai / Tianjin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0" y="39624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3937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Trade Term: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EXW / FOB / CIF / CFR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2400" y="47244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905000" y="4699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Payment: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T/T, L/C 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2400" y="54864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5461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Lead time: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According to order quantity and complexity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23000" y="1905000"/>
            <a:ext cx="4953000" cy="4191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223000" y="1905000"/>
            <a:ext cx="4953000" cy="762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604000" y="22860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AFTER-SALES GUARANTEE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9400" y="3200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112000" y="31496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Warranty: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1-5 years warranty for different products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9400" y="39624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112000" y="3937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Tech Support: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Comprehensive support &amp; guidance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9400" y="47244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112000" y="4699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Quality: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Free replacement/repair for quality issues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29400" y="5486400"/>
            <a:ext cx="304800" cy="304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7112000" y="5461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Follow-up: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Regular follow-up to ensure satisfaction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07000" y="889000"/>
            <a:ext cx="1778000" cy="177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292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800" b="1" i="0" u="none" strike="noStrike">
                <a:solidFill>
                  <a:srgbClr val="003366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SHENGTONGYUAN FRP</a:t>
            </a:r>
            <a:endParaRPr lang="en-US" sz="3800" b="1" i="0" u="none" strike="noStrike">
              <a:solidFill>
                <a:srgbClr val="003366"/>
              </a:solidFill>
              <a:latin typeface="Poppins" panose="00000500000000000000" charset="0"/>
              <a:ea typeface="Noto Sans SC"/>
              <a:cs typeface="Poppins" panose="00000500000000000000" charset="0"/>
              <a:sym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3810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6B7280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Professional FRP Products Manufacturer</a:t>
            </a:r>
            <a:endParaRPr lang="en-US" sz="1100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62000" y="4826000"/>
            <a:ext cx="2540000" cy="152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5207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143500"/>
            <a:ext cx="165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WhatsApp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+</a:t>
            </a: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8615610801389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 charset="0"/>
              <a:ea typeface="Noto Sans SC"/>
              <a:cs typeface="Poppins" panose="00000500000000000000" charset="0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556000" y="4826000"/>
            <a:ext cx="2540000" cy="152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500" y="5207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318000" y="5143500"/>
            <a:ext cx="165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Email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sales@frpfty.com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 charset="0"/>
              <a:ea typeface="Noto Sans SC"/>
              <a:cs typeface="Poppins" panose="00000500000000000000" charset="0"/>
              <a:sym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50000" y="4826000"/>
            <a:ext cx="2540000" cy="152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5207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95795" y="5143500"/>
            <a:ext cx="184277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Website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https://www.frpfty.com</a:t>
            </a:r>
            <a:endParaRPr lang="en-US" sz="1200" b="0" i="0" u="none" strike="noStrike">
              <a:solidFill>
                <a:srgbClr val="4B5563"/>
              </a:solidFill>
              <a:latin typeface="Poppins" panose="00000500000000000000" charset="0"/>
              <a:ea typeface="Noto Sans SC"/>
              <a:cs typeface="Poppins" panose="00000500000000000000" charset="0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017000" y="4826000"/>
            <a:ext cx="2540000" cy="1524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7500" y="5207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779000" y="5143500"/>
            <a:ext cx="165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Address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No. 356, Yuhua East Street, Zaoqiang County, Hengshui City, Hebei Province, China</a:t>
            </a:r>
            <a:endParaRPr lang="en-US" sz="12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6350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TABLE OF 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524000"/>
            <a:ext cx="1524000" cy="508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159000"/>
            <a:ext cx="762000" cy="30480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2159000" y="2286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01.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Company Profile &amp; Factory Strength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159000" y="3175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02.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Product Advantages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159000" y="4064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03.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Full Product Range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159000" y="4953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04.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Material &amp; Application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350000" y="2286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05.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OEM Custom Service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50000" y="3429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06.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Trade Terms &amp; After-sales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4572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80808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07.</a:t>
            </a:r>
            <a:r>
              <a:rPr lang="en-US" sz="1800" b="0" i="0" u="none" strike="noStrike">
                <a:solidFill>
                  <a:srgbClr val="333333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Contact Us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04000" y="5842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A0A0A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Product Catalog 2026 Edition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Company Profile &amp; Factory Strength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533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SHENGTONGYUAN FRP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2667000"/>
            <a:ext cx="533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We are a leading manufacturer of high-quality Fiberglass Reinforced Plastic (FRP) products in China. With years of experience, we specialize in producing a wide range of FRP products including tanks, pipes, gratings, cooling towers, and custom profiles.</a:t>
            </a:r>
            <a:endParaRPr lang="en-US" sz="1100">
              <a:latin typeface="Poppins" panose="00000500000000000000" charset="0"/>
              <a:cs typeface="Poppins" panose="00000500000000000000" charset="0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525252"/>
                </a:solidFill>
                <a:latin typeface="Poppins" panose="00000500000000000000" charset="0"/>
                <a:ea typeface="Noto Sans SC"/>
                <a:cs typeface="Poppins" panose="00000500000000000000" charset="0"/>
                <a:sym typeface="Noto Sans SC"/>
              </a:rPr>
              <a:t>Our products are widely used in chemical, water treatment, power, construction, and other industries. We are committed to providing our customers with reliable, durable, and cost-effective solutions.</a:t>
            </a:r>
            <a:endParaRPr lang="en-US" sz="1300" b="0" i="0" u="none" strike="noStrike">
              <a:solidFill>
                <a:srgbClr val="525252"/>
              </a:solidFill>
              <a:latin typeface="Poppins" panose="00000500000000000000" charset="0"/>
              <a:ea typeface="Noto Sans SC"/>
              <a:cs typeface="Poppins" panose="00000500000000000000" charset="0"/>
              <a:sym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16000" y="4318000"/>
            <a:ext cx="533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OUR CORE STRENGTHS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5080000"/>
            <a:ext cx="2540000" cy="1079500"/>
          </a:xfrm>
          <a:prstGeom prst="roundRect">
            <a:avLst>
              <a:gd name="adj" fmla="val 0"/>
            </a:avLst>
          </a:prstGeom>
          <a:solidFill>
            <a:srgbClr val="F7F9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400" y="5270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74800" y="52324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Advanced Production &amp; QC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State-of-the-art lines &amp; strict quality control standards.</a:t>
            </a:r>
            <a:endParaRPr lang="en-US" sz="10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746500" y="5080000"/>
            <a:ext cx="2540000" cy="1079500"/>
          </a:xfrm>
          <a:prstGeom prst="roundRect">
            <a:avLst>
              <a:gd name="adj" fmla="val 0"/>
            </a:avLst>
          </a:prstGeom>
          <a:solidFill>
            <a:srgbClr val="F7F9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900" y="5270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305300" y="52324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R&amp;D &amp; Customization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Professional team to deliver tailored design solutions.</a:t>
            </a:r>
            <a:endParaRPr lang="en-US" sz="10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13167" r="13167"/>
          <a:stretch>
            <a:fillRect/>
          </a:stretch>
        </p:blipFill>
        <p:spPr>
          <a:xfrm>
            <a:off x="6477000" y="2032000"/>
            <a:ext cx="4699000" cy="41275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Why Choose SHENGTONGYUAN FRP?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4953000" cy="2032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413000"/>
            <a:ext cx="762000" cy="762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286000" y="2222500"/>
            <a:ext cx="342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Corrosion Resistance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7556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Excellent resistance to a wide range of chemicals, acids, and alkalis. Long service life in harsh environments.</a:t>
            </a:r>
            <a:endParaRPr lang="en-US" sz="1300" b="0" i="0" u="none" strike="noStrike">
              <a:solidFill>
                <a:srgbClr val="47556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1905000"/>
            <a:ext cx="4953000" cy="2032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413000"/>
            <a:ext cx="762000" cy="762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493000" y="2222500"/>
            <a:ext cx="342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Lightweight &amp; High Strength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7556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High strength-to-weight ratio, easy to transport and install, reduces structural load.</a:t>
            </a:r>
            <a:endParaRPr lang="en-US" sz="1300" b="0" i="0" u="none" strike="noStrike">
              <a:solidFill>
                <a:srgbClr val="47556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16000" y="4318000"/>
            <a:ext cx="4953000" cy="2032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000" y="4826000"/>
            <a:ext cx="762000" cy="762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2286000" y="4635500"/>
            <a:ext cx="342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Thermal &amp; Electrical Insulation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7556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Good thermal insulation and electrical insulation properties, suitable for special applications.</a:t>
            </a:r>
            <a:endParaRPr lang="en-US" sz="1300" b="0" i="0" u="none" strike="noStrike">
              <a:solidFill>
                <a:srgbClr val="47556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23000" y="4318000"/>
            <a:ext cx="4953000" cy="2032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826000"/>
            <a:ext cx="762000" cy="762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493000" y="4635500"/>
            <a:ext cx="342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Design Flexibility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47556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Can be molded into complex shapes and sizes to meet specific project requirements.</a:t>
            </a:r>
            <a:endParaRPr lang="en-US" sz="1300" b="0" i="0" u="none" strike="noStrike">
              <a:solidFill>
                <a:srgbClr val="47556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Our Product Range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t="9964" b="9964"/>
          <a:stretch>
            <a:fillRect/>
          </a:stretch>
        </p:blipFill>
        <p:spPr>
          <a:xfrm>
            <a:off x="1143000" y="19050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1016000" y="33020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Tanks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508500" y="17780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21037" b="21037"/>
          <a:stretch>
            <a:fillRect/>
          </a:stretch>
        </p:blipFill>
        <p:spPr>
          <a:xfrm>
            <a:off x="4635500" y="19050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4508500" y="33020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Pipes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001000" y="17780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0108" b="20108"/>
          <a:stretch>
            <a:fillRect/>
          </a:stretch>
        </p:blipFill>
        <p:spPr>
          <a:xfrm>
            <a:off x="8128000" y="19050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1" name="AutoShape 11"/>
          <p:cNvSpPr/>
          <p:nvPr/>
        </p:nvSpPr>
        <p:spPr>
          <a:xfrm>
            <a:off x="8001000" y="33020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Water Tanks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2545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28260" b="28260"/>
          <a:stretch>
            <a:fillRect/>
          </a:stretch>
        </p:blipFill>
        <p:spPr>
          <a:xfrm>
            <a:off x="1143000" y="43815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1016000" y="57785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Gratings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508500" y="42545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t="28260" b="28260"/>
          <a:stretch>
            <a:fillRect/>
          </a:stretch>
        </p:blipFill>
        <p:spPr>
          <a:xfrm>
            <a:off x="4635500" y="43815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7" name="AutoShape 17"/>
          <p:cNvSpPr/>
          <p:nvPr/>
        </p:nvSpPr>
        <p:spPr>
          <a:xfrm>
            <a:off x="4508500" y="57785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Towers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001000" y="4254500"/>
            <a:ext cx="3175000" cy="2222500"/>
          </a:xfrm>
          <a:prstGeom prst="roundRect">
            <a:avLst>
              <a:gd name="adj" fmla="val 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t="21014" b="21014"/>
          <a:stretch>
            <a:fillRect/>
          </a:stretch>
        </p:blipFill>
        <p:spPr>
          <a:xfrm>
            <a:off x="8128000" y="4381500"/>
            <a:ext cx="2921000" cy="127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20" name="AutoShape 20"/>
          <p:cNvSpPr/>
          <p:nvPr/>
        </p:nvSpPr>
        <p:spPr>
          <a:xfrm>
            <a:off x="8001000" y="5778500"/>
            <a:ext cx="317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Profiles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Tanks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5080000" cy="2159000"/>
          </a:xfrm>
          <a:prstGeom prst="roundRect">
            <a:avLst>
              <a:gd name="adj" fmla="val 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159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2133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KEY FEATURES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70000" y="2794000"/>
            <a:ext cx="457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Available in vertical and horizontal configurations for flexible installation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Fully customizable sizes and capacities to meet project-specific requirements</a:t>
            </a:r>
            <a:endParaRPr lang="en-US" sz="13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Exceptional corrosion resistance, ideal for aggressive chemical storage</a:t>
            </a:r>
            <a:endParaRPr lang="en-US" sz="13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Complete with standard accessories: manholes, nozzles, and safety ladders</a:t>
            </a:r>
            <a:endParaRPr lang="en-US" sz="13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4318000"/>
            <a:ext cx="5080000" cy="2032000"/>
          </a:xfrm>
          <a:prstGeom prst="roundRect">
            <a:avLst>
              <a:gd name="adj" fmla="val 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4572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78000" y="4546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INDUSTRIAL APPLICATIONS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70000" y="5207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Chemical Processing: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Storage of acids, alkalis, solvents, and other reactive liquids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Water Treatment: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Septic systems, pure water, wastewater, and desalination plants</a:t>
            </a:r>
            <a:endParaRPr lang="en-US" sz="13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Food &amp; Beverage: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Storage of potable water, juices, and liquid ingredients</a:t>
            </a:r>
            <a:endParaRPr lang="en-US" sz="13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21298" r="21298"/>
          <a:stretch>
            <a:fillRect/>
          </a:stretch>
        </p:blipFill>
        <p:spPr>
          <a:xfrm>
            <a:off x="6477000" y="1905000"/>
            <a:ext cx="4699000" cy="4445000"/>
          </a:xfrm>
          <a:prstGeom prst="rect">
            <a:avLst/>
          </a:prstGeom>
          <a:noFill/>
          <a:ln w="25400" cap="flat" cmpd="sng">
            <a:solidFill>
              <a:srgbClr val="2B2F3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6985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4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Pipes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080000" cy="2413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270000" y="1968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KEY FEATURES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540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14500" y="2514600"/>
            <a:ext cx="190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High Strength &amp; Lightweight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748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Robust yet easy to transport &amp; install</a:t>
            </a:r>
            <a:endParaRPr lang="en-US" sz="1100" b="0" i="0" u="none" strike="noStrike">
              <a:solidFill>
                <a:srgbClr val="64748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3000" y="2540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191000" y="2514600"/>
            <a:ext cx="177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Low Flow Resistance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748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Ultra-smooth inner wall reduces energy loss</a:t>
            </a:r>
            <a:endParaRPr lang="en-US" sz="1100" b="0" i="0" u="none" strike="noStrike">
              <a:solidFill>
                <a:srgbClr val="64748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000" y="3492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14500" y="3467100"/>
            <a:ext cx="190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Superior Corrosion Resistance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748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Ideal for harsh chemical environments</a:t>
            </a:r>
            <a:endParaRPr lang="en-US" sz="1100" b="0" i="0" u="none" strike="noStrike">
              <a:solidFill>
                <a:srgbClr val="64748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3000" y="3492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191000" y="3467100"/>
            <a:ext cx="177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Flexible Connections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4748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Flange, adhesive, or bell &amp; spigot options</a:t>
            </a:r>
            <a:endParaRPr lang="en-US" sz="1100" b="0" i="0" u="none" strike="noStrike">
              <a:solidFill>
                <a:srgbClr val="64748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016000" y="4445000"/>
            <a:ext cx="5080000" cy="20320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270000" y="4635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PRIMARY APPLICATIONS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270000" y="5207000"/>
            <a:ext cx="1460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7000" y="53340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778000" y="5334000"/>
            <a:ext cx="95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Chemical</a:t>
            </a:r>
            <a:br>
              <a:rPr lang="en-US" sz="12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2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Transport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946400" y="5207000"/>
            <a:ext cx="1460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3400" y="5334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3454400" y="5334000"/>
            <a:ext cx="95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Municipal</a:t>
            </a:r>
            <a:b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Water &amp; Drainage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635500" y="5207000"/>
            <a:ext cx="13335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9000" y="53340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080000" y="5334000"/>
            <a:ext cx="825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Power Plant</a:t>
            </a:r>
            <a:b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</a:br>
            <a:r>
              <a:rPr lang="en-US" sz="1100" b="1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Desulfurization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rcRect l="11427" r="11427"/>
          <a:stretch>
            <a:fillRect/>
          </a:stretch>
        </p:blipFill>
        <p:spPr>
          <a:xfrm>
            <a:off x="6477000" y="1778000"/>
            <a:ext cx="4699000" cy="4572000"/>
          </a:xfrm>
          <a:prstGeom prst="rect">
            <a:avLst/>
          </a:prstGeom>
          <a:noFill/>
          <a:ln w="25400" cap="flat" cmpd="sng">
            <a:solidFill>
              <a:srgbClr val="E2E8F0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Water Tanks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207000" cy="22225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0000" y="2032000"/>
            <a:ext cx="279400" cy="279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4500" y="2006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KEY FEATURES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70000" y="26670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Modular design, easy to assemble &amp; expand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Food-grade resin, safe for drinking water</a:t>
            </a:r>
            <a:endParaRPr lang="en-US" sz="1200" b="0" i="0" u="none" strike="noStrike">
              <a:solidFill>
                <a:srgbClr val="33415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683000" y="26670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Lightweight, no rust, no leakage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Excellent thermal insulation</a:t>
            </a:r>
            <a:endParaRPr lang="en-US" sz="1200" b="0" i="0" u="none" strike="noStrike">
              <a:solidFill>
                <a:srgbClr val="33415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016000" y="4254500"/>
            <a:ext cx="5207000" cy="22225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4508500"/>
            <a:ext cx="279400" cy="279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14500" y="44831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COMMON APPLICATIONS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70000" y="5143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Domestic / Municipal water supply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Industrial process water storage</a:t>
            </a:r>
            <a:endParaRPr lang="en-US" sz="1200" b="0" i="0" u="none" strike="noStrike">
              <a:solidFill>
                <a:srgbClr val="33415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683000" y="5143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Fire suppression &amp; emergency water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3341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• HVAC &amp; chilled water buffer</a:t>
            </a:r>
            <a:endParaRPr lang="en-US" sz="1200" b="0" i="0" u="none" strike="noStrike">
              <a:solidFill>
                <a:srgbClr val="33415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13636" r="13636"/>
          <a:stretch>
            <a:fillRect/>
          </a:stretch>
        </p:blipFill>
        <p:spPr>
          <a:xfrm>
            <a:off x="6477000" y="1778000"/>
            <a:ext cx="4699000" cy="4699000"/>
          </a:xfrm>
          <a:prstGeom prst="rect">
            <a:avLst/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FRP Gratings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5207000" cy="22225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270000" y="1968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FEATURES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270000" y="2603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High strength, anti-slip surface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Corrosion resistant, low maintenance</a:t>
            </a:r>
            <a:endParaRPr lang="en-US" sz="1300" b="0" i="0" u="none" strike="noStrike">
              <a:solidFill>
                <a:srgbClr val="475569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3683000" y="26035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Lightweight &amp; easy to install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Available in various sizes &amp; colors</a:t>
            </a:r>
            <a:endParaRPr lang="en-US" sz="1300" b="0" i="0" u="none" strike="noStrike">
              <a:solidFill>
                <a:srgbClr val="475569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4254500"/>
            <a:ext cx="5207000" cy="2222500"/>
          </a:xfrm>
          <a:prstGeom prst="roundRect">
            <a:avLst>
              <a:gd name="adj" fmla="val 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270000" y="4445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003366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APPLICATIONS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270000" y="50800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Platforms and walkways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Trench covers</a:t>
            </a:r>
            <a:endParaRPr lang="en-US" sz="1300" b="0" i="0" u="none" strike="noStrike">
              <a:solidFill>
                <a:srgbClr val="475569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683000" y="5080000"/>
            <a:ext cx="228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Tree grates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• Stair treads</a:t>
            </a:r>
            <a:endParaRPr lang="en-US" sz="1300" b="0" i="0" u="none" strike="noStrike">
              <a:solidFill>
                <a:srgbClr val="475569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rcRect t="2702" b="2702"/>
          <a:stretch>
            <a:fillRect/>
          </a:stretch>
        </p:blipFill>
        <p:spPr>
          <a:xfrm>
            <a:off x="6477000" y="2032000"/>
            <a:ext cx="4699000" cy="4445000"/>
          </a:xfrm>
          <a:prstGeom prst="roundRect">
            <a:avLst>
              <a:gd name="adj" fmla="val 342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llY2YzNjlkMzY3YmJjNjY5NzYxMDE5YjU1NGEyO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5331</Words>
  <Application>WPS 演示</Application>
  <PresentationFormat/>
  <Paragraphs>253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Arial</vt:lpstr>
      <vt:lpstr>Poppins</vt:lpstr>
      <vt:lpstr>Poppins</vt:lpstr>
      <vt:lpstr>Noto Sans SC</vt:lpstr>
      <vt:lpstr>Segoe Print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喂苫参话</cp:lastModifiedBy>
  <cp:revision>6</cp:revision>
  <dcterms:created xsi:type="dcterms:W3CDTF">2026-05-11T08:09:00Z</dcterms:created>
  <dcterms:modified xsi:type="dcterms:W3CDTF">2026-05-11T08:21:31Z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D8E5CFA659784073A5C6D3E13B11C4CE_13</vt:lpwstr>
  </property>
  <property fmtid="{D5CDD505-2E9C-101B-9397-08002B2CF9AE}" pid="3" name="KSOProductBuildVer">
    <vt:lpwstr>2052-12.1.0.16729</vt:lpwstr>
  </property>
</Properties>
</file>